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  <p:sldMasterId id="2147483714" r:id="rId3"/>
  </p:sldMasterIdLst>
  <p:notesMasterIdLst>
    <p:notesMasterId r:id="rId24"/>
  </p:notesMasterIdLst>
  <p:handoutMasterIdLst>
    <p:handoutMasterId r:id="rId25"/>
  </p:handoutMasterIdLst>
  <p:sldIdLst>
    <p:sldId id="256" r:id="rId4"/>
    <p:sldId id="311" r:id="rId5"/>
    <p:sldId id="299" r:id="rId6"/>
    <p:sldId id="279" r:id="rId7"/>
    <p:sldId id="313" r:id="rId8"/>
    <p:sldId id="297" r:id="rId9"/>
    <p:sldId id="298" r:id="rId10"/>
    <p:sldId id="261" r:id="rId11"/>
    <p:sldId id="271" r:id="rId12"/>
    <p:sldId id="276" r:id="rId13"/>
    <p:sldId id="301" r:id="rId14"/>
    <p:sldId id="302" r:id="rId15"/>
    <p:sldId id="303" r:id="rId16"/>
    <p:sldId id="305" r:id="rId17"/>
    <p:sldId id="306" r:id="rId18"/>
    <p:sldId id="307" r:id="rId19"/>
    <p:sldId id="309" r:id="rId20"/>
    <p:sldId id="314" r:id="rId21"/>
    <p:sldId id="312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1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74816" autoAdjust="0"/>
  </p:normalViewPr>
  <p:slideViewPr>
    <p:cSldViewPr snapToGrid="0">
      <p:cViewPr varScale="1">
        <p:scale>
          <a:sx n="41" d="100"/>
          <a:sy n="41" d="100"/>
        </p:scale>
        <p:origin x="27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DE57C8-0AD3-1541-BBB7-7F0A43591E35}" type="doc">
      <dgm:prSet loTypeId="urn:microsoft.com/office/officeart/2005/8/layout/process2" loCatId="" qsTypeId="urn:microsoft.com/office/officeart/2005/8/quickstyle/simple4" qsCatId="simple" csTypeId="urn:microsoft.com/office/officeart/2005/8/colors/colorful4" csCatId="colorful" phldr="1"/>
      <dgm:spPr/>
    </dgm:pt>
    <dgm:pt modelId="{CBFE3785-0071-4445-B9C9-A9114E2260F9}">
      <dgm:prSet phldrT="[Text]"/>
      <dgm:spPr/>
      <dgm:t>
        <a:bodyPr/>
        <a:lstStyle/>
        <a:p>
          <a:r>
            <a:rPr lang="en-US" dirty="0" smtClean="0"/>
            <a:t>Test prototype</a:t>
          </a:r>
          <a:endParaRPr lang="en-US" dirty="0"/>
        </a:p>
      </dgm:t>
    </dgm:pt>
    <dgm:pt modelId="{FC6F395B-235E-C841-8F37-12E0491C2BA9}" type="parTrans" cxnId="{7E63A25B-55B5-3748-AABD-B5DF373E3674}">
      <dgm:prSet/>
      <dgm:spPr/>
      <dgm:t>
        <a:bodyPr/>
        <a:lstStyle/>
        <a:p>
          <a:endParaRPr lang="en-US"/>
        </a:p>
      </dgm:t>
    </dgm:pt>
    <dgm:pt modelId="{2950FB3F-9009-164C-B9FC-F10E56661C68}" type="sibTrans" cxnId="{7E63A25B-55B5-3748-AABD-B5DF373E3674}">
      <dgm:prSet/>
      <dgm:spPr/>
      <dgm:t>
        <a:bodyPr/>
        <a:lstStyle/>
        <a:p>
          <a:endParaRPr lang="en-US"/>
        </a:p>
      </dgm:t>
    </dgm:pt>
    <dgm:pt modelId="{4B96FEE9-4D74-EA4C-B68D-1E01B7BCAF81}">
      <dgm:prSet phldrT="[Text]"/>
      <dgm:spPr/>
      <dgm:t>
        <a:bodyPr/>
        <a:lstStyle/>
        <a:p>
          <a:r>
            <a:rPr lang="en-US" dirty="0" smtClean="0"/>
            <a:t>Further development</a:t>
          </a:r>
          <a:endParaRPr lang="en-US" dirty="0"/>
        </a:p>
      </dgm:t>
    </dgm:pt>
    <dgm:pt modelId="{9A7A405A-8578-6042-BEAA-D83A02B8AC11}" type="parTrans" cxnId="{9336036B-9D04-BB4C-B338-2A8E4F657CC5}">
      <dgm:prSet/>
      <dgm:spPr/>
      <dgm:t>
        <a:bodyPr/>
        <a:lstStyle/>
        <a:p>
          <a:endParaRPr lang="en-US"/>
        </a:p>
      </dgm:t>
    </dgm:pt>
    <dgm:pt modelId="{43BE9DA0-CC7D-BF4A-B2E1-81D7BC47A59D}" type="sibTrans" cxnId="{9336036B-9D04-BB4C-B338-2A8E4F657CC5}">
      <dgm:prSet/>
      <dgm:spPr/>
      <dgm:t>
        <a:bodyPr/>
        <a:lstStyle/>
        <a:p>
          <a:endParaRPr lang="en-US"/>
        </a:p>
      </dgm:t>
    </dgm:pt>
    <dgm:pt modelId="{5EA4FB29-3201-4040-B37D-CA4BFD032559}">
      <dgm:prSet phldrT="[Text]"/>
      <dgm:spPr/>
      <dgm:t>
        <a:bodyPr/>
        <a:lstStyle/>
        <a:p>
          <a:r>
            <a:rPr lang="en-US" dirty="0" smtClean="0"/>
            <a:t>Further testing</a:t>
          </a:r>
          <a:endParaRPr lang="en-US" dirty="0"/>
        </a:p>
      </dgm:t>
    </dgm:pt>
    <dgm:pt modelId="{34C114C4-9638-C44C-B276-C6C528BDAA78}" type="parTrans" cxnId="{BB027597-19CA-3E48-A667-552A78C32D11}">
      <dgm:prSet/>
      <dgm:spPr/>
      <dgm:t>
        <a:bodyPr/>
        <a:lstStyle/>
        <a:p>
          <a:endParaRPr lang="en-US"/>
        </a:p>
      </dgm:t>
    </dgm:pt>
    <dgm:pt modelId="{EC7EC532-088E-1643-8819-7B1C0B6FB5AF}" type="sibTrans" cxnId="{BB027597-19CA-3E48-A667-552A78C32D11}">
      <dgm:prSet/>
      <dgm:spPr/>
      <dgm:t>
        <a:bodyPr/>
        <a:lstStyle/>
        <a:p>
          <a:endParaRPr lang="en-US"/>
        </a:p>
      </dgm:t>
    </dgm:pt>
    <dgm:pt modelId="{2F9749FF-CB6F-C64E-B14D-DCF62753516F}">
      <dgm:prSet phldrT="[Text]"/>
      <dgm:spPr/>
      <dgm:t>
        <a:bodyPr/>
        <a:lstStyle/>
        <a:p>
          <a:r>
            <a:rPr lang="en-US" dirty="0" smtClean="0"/>
            <a:t>Industrialization </a:t>
          </a:r>
          <a:endParaRPr lang="en-US" dirty="0"/>
        </a:p>
      </dgm:t>
    </dgm:pt>
    <dgm:pt modelId="{731CF9D6-E727-E04A-9567-D46B937CB67A}" type="parTrans" cxnId="{3E2ECF12-F597-B34D-B898-CFCDC06D6B9D}">
      <dgm:prSet/>
      <dgm:spPr/>
      <dgm:t>
        <a:bodyPr/>
        <a:lstStyle/>
        <a:p>
          <a:endParaRPr lang="en-US"/>
        </a:p>
      </dgm:t>
    </dgm:pt>
    <dgm:pt modelId="{66CFF95E-0B55-A64D-A68D-86C265743912}" type="sibTrans" cxnId="{3E2ECF12-F597-B34D-B898-CFCDC06D6B9D}">
      <dgm:prSet/>
      <dgm:spPr/>
      <dgm:t>
        <a:bodyPr/>
        <a:lstStyle/>
        <a:p>
          <a:endParaRPr lang="en-US"/>
        </a:p>
      </dgm:t>
    </dgm:pt>
    <dgm:pt modelId="{0AEC0FD4-8EDF-2C46-A6D3-8D3B100E1617}" type="pres">
      <dgm:prSet presAssocID="{E7DE57C8-0AD3-1541-BBB7-7F0A43591E35}" presName="linearFlow" presStyleCnt="0">
        <dgm:presLayoutVars>
          <dgm:resizeHandles val="exact"/>
        </dgm:presLayoutVars>
      </dgm:prSet>
      <dgm:spPr/>
    </dgm:pt>
    <dgm:pt modelId="{0ECA7944-A7D8-CC4F-A726-EC392C1BC6CE}" type="pres">
      <dgm:prSet presAssocID="{CBFE3785-0071-4445-B9C9-A9114E2260F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8EA77-4F82-9A44-8EBC-E29D9D4A3E5C}" type="pres">
      <dgm:prSet presAssocID="{2950FB3F-9009-164C-B9FC-F10E56661C6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C736395-1B56-2B4E-A220-ABB7D7088F19}" type="pres">
      <dgm:prSet presAssocID="{2950FB3F-9009-164C-B9FC-F10E56661C6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9D119B4-B6B2-5A42-918D-B7D04E70651C}" type="pres">
      <dgm:prSet presAssocID="{4B96FEE9-4D74-EA4C-B68D-1E01B7BCAF8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7727C-9485-9748-80C5-E228123C5DCC}" type="pres">
      <dgm:prSet presAssocID="{43BE9DA0-CC7D-BF4A-B2E1-81D7BC47A59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B76F1A8-574A-B648-B01A-688DE670A3FA}" type="pres">
      <dgm:prSet presAssocID="{43BE9DA0-CC7D-BF4A-B2E1-81D7BC47A59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AE18395B-20E4-1749-A347-BF4C73B6DF42}" type="pres">
      <dgm:prSet presAssocID="{5EA4FB29-3201-4040-B37D-CA4BFD03255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888FE-A56D-8B4E-965F-65AD70679B29}" type="pres">
      <dgm:prSet presAssocID="{EC7EC532-088E-1643-8819-7B1C0B6FB5A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DED603C-8AFC-2948-B1F9-3B7D8308CE1C}" type="pres">
      <dgm:prSet presAssocID="{EC7EC532-088E-1643-8819-7B1C0B6FB5A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9F6D846-137F-3342-B3F3-12093BD0A38F}" type="pres">
      <dgm:prSet presAssocID="{2F9749FF-CB6F-C64E-B14D-DCF62753516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36036B-9D04-BB4C-B338-2A8E4F657CC5}" srcId="{E7DE57C8-0AD3-1541-BBB7-7F0A43591E35}" destId="{4B96FEE9-4D74-EA4C-B68D-1E01B7BCAF81}" srcOrd="1" destOrd="0" parTransId="{9A7A405A-8578-6042-BEAA-D83A02B8AC11}" sibTransId="{43BE9DA0-CC7D-BF4A-B2E1-81D7BC47A59D}"/>
    <dgm:cxn modelId="{A7AD8E9F-1F8C-DC46-87F9-01222974E156}" type="presOf" srcId="{5EA4FB29-3201-4040-B37D-CA4BFD032559}" destId="{AE18395B-20E4-1749-A347-BF4C73B6DF42}" srcOrd="0" destOrd="0" presId="urn:microsoft.com/office/officeart/2005/8/layout/process2"/>
    <dgm:cxn modelId="{635E1CB7-1369-6448-988F-B77DAE2CCDBD}" type="presOf" srcId="{EC7EC532-088E-1643-8819-7B1C0B6FB5AF}" destId="{7DED603C-8AFC-2948-B1F9-3B7D8308CE1C}" srcOrd="1" destOrd="0" presId="urn:microsoft.com/office/officeart/2005/8/layout/process2"/>
    <dgm:cxn modelId="{7E63A25B-55B5-3748-AABD-B5DF373E3674}" srcId="{E7DE57C8-0AD3-1541-BBB7-7F0A43591E35}" destId="{CBFE3785-0071-4445-B9C9-A9114E2260F9}" srcOrd="0" destOrd="0" parTransId="{FC6F395B-235E-C841-8F37-12E0491C2BA9}" sibTransId="{2950FB3F-9009-164C-B9FC-F10E56661C68}"/>
    <dgm:cxn modelId="{9698D27C-17B3-C843-B35E-99344DB0BFC8}" type="presOf" srcId="{2950FB3F-9009-164C-B9FC-F10E56661C68}" destId="{CC736395-1B56-2B4E-A220-ABB7D7088F19}" srcOrd="1" destOrd="0" presId="urn:microsoft.com/office/officeart/2005/8/layout/process2"/>
    <dgm:cxn modelId="{ED52B73A-1EC9-F54F-9783-005BC489D9E7}" type="presOf" srcId="{E7DE57C8-0AD3-1541-BBB7-7F0A43591E35}" destId="{0AEC0FD4-8EDF-2C46-A6D3-8D3B100E1617}" srcOrd="0" destOrd="0" presId="urn:microsoft.com/office/officeart/2005/8/layout/process2"/>
    <dgm:cxn modelId="{64B19743-18B8-5844-B50B-577ED40DB636}" type="presOf" srcId="{EC7EC532-088E-1643-8819-7B1C0B6FB5AF}" destId="{64C888FE-A56D-8B4E-965F-65AD70679B29}" srcOrd="0" destOrd="0" presId="urn:microsoft.com/office/officeart/2005/8/layout/process2"/>
    <dgm:cxn modelId="{BB027597-19CA-3E48-A667-552A78C32D11}" srcId="{E7DE57C8-0AD3-1541-BBB7-7F0A43591E35}" destId="{5EA4FB29-3201-4040-B37D-CA4BFD032559}" srcOrd="2" destOrd="0" parTransId="{34C114C4-9638-C44C-B276-C6C528BDAA78}" sibTransId="{EC7EC532-088E-1643-8819-7B1C0B6FB5AF}"/>
    <dgm:cxn modelId="{3E2ECF12-F597-B34D-B898-CFCDC06D6B9D}" srcId="{E7DE57C8-0AD3-1541-BBB7-7F0A43591E35}" destId="{2F9749FF-CB6F-C64E-B14D-DCF62753516F}" srcOrd="3" destOrd="0" parTransId="{731CF9D6-E727-E04A-9567-D46B937CB67A}" sibTransId="{66CFF95E-0B55-A64D-A68D-86C265743912}"/>
    <dgm:cxn modelId="{64688B80-2204-6647-A0ED-A6CA69DB522B}" type="presOf" srcId="{43BE9DA0-CC7D-BF4A-B2E1-81D7BC47A59D}" destId="{DB76F1A8-574A-B648-B01A-688DE670A3FA}" srcOrd="1" destOrd="0" presId="urn:microsoft.com/office/officeart/2005/8/layout/process2"/>
    <dgm:cxn modelId="{2B203F9B-2D1C-EE40-9433-C1BE83B148E7}" type="presOf" srcId="{2950FB3F-9009-164C-B9FC-F10E56661C68}" destId="{2E98EA77-4F82-9A44-8EBC-E29D9D4A3E5C}" srcOrd="0" destOrd="0" presId="urn:microsoft.com/office/officeart/2005/8/layout/process2"/>
    <dgm:cxn modelId="{75A5932C-BF6B-9543-95E6-108BAC355CC6}" type="presOf" srcId="{CBFE3785-0071-4445-B9C9-A9114E2260F9}" destId="{0ECA7944-A7D8-CC4F-A726-EC392C1BC6CE}" srcOrd="0" destOrd="0" presId="urn:microsoft.com/office/officeart/2005/8/layout/process2"/>
    <dgm:cxn modelId="{0A3808CE-44D2-1E4C-8B7A-F91B0C9A8C09}" type="presOf" srcId="{4B96FEE9-4D74-EA4C-B68D-1E01B7BCAF81}" destId="{E9D119B4-B6B2-5A42-918D-B7D04E70651C}" srcOrd="0" destOrd="0" presId="urn:microsoft.com/office/officeart/2005/8/layout/process2"/>
    <dgm:cxn modelId="{BFD8275E-8A78-9743-9FD9-85E5CC98C140}" type="presOf" srcId="{43BE9DA0-CC7D-BF4A-B2E1-81D7BC47A59D}" destId="{A4D7727C-9485-9748-80C5-E228123C5DCC}" srcOrd="0" destOrd="0" presId="urn:microsoft.com/office/officeart/2005/8/layout/process2"/>
    <dgm:cxn modelId="{21BBFC92-0CEF-824B-89C7-4BFEB9D81DF3}" type="presOf" srcId="{2F9749FF-CB6F-C64E-B14D-DCF62753516F}" destId="{A9F6D846-137F-3342-B3F3-12093BD0A38F}" srcOrd="0" destOrd="0" presId="urn:microsoft.com/office/officeart/2005/8/layout/process2"/>
    <dgm:cxn modelId="{DDAD5F44-8C91-2D44-9FB8-01DA5FE209CC}" type="presParOf" srcId="{0AEC0FD4-8EDF-2C46-A6D3-8D3B100E1617}" destId="{0ECA7944-A7D8-CC4F-A726-EC392C1BC6CE}" srcOrd="0" destOrd="0" presId="urn:microsoft.com/office/officeart/2005/8/layout/process2"/>
    <dgm:cxn modelId="{C69A0D1D-9077-F54B-AC03-F063D0601AB6}" type="presParOf" srcId="{0AEC0FD4-8EDF-2C46-A6D3-8D3B100E1617}" destId="{2E98EA77-4F82-9A44-8EBC-E29D9D4A3E5C}" srcOrd="1" destOrd="0" presId="urn:microsoft.com/office/officeart/2005/8/layout/process2"/>
    <dgm:cxn modelId="{9532F3CF-410B-B74D-A27D-5D0A36753C9B}" type="presParOf" srcId="{2E98EA77-4F82-9A44-8EBC-E29D9D4A3E5C}" destId="{CC736395-1B56-2B4E-A220-ABB7D7088F19}" srcOrd="0" destOrd="0" presId="urn:microsoft.com/office/officeart/2005/8/layout/process2"/>
    <dgm:cxn modelId="{B032AE2D-07CF-4540-9214-FB468FECF837}" type="presParOf" srcId="{0AEC0FD4-8EDF-2C46-A6D3-8D3B100E1617}" destId="{E9D119B4-B6B2-5A42-918D-B7D04E70651C}" srcOrd="2" destOrd="0" presId="urn:microsoft.com/office/officeart/2005/8/layout/process2"/>
    <dgm:cxn modelId="{4FEB25C4-5880-9941-A686-2783F3F42CE8}" type="presParOf" srcId="{0AEC0FD4-8EDF-2C46-A6D3-8D3B100E1617}" destId="{A4D7727C-9485-9748-80C5-E228123C5DCC}" srcOrd="3" destOrd="0" presId="urn:microsoft.com/office/officeart/2005/8/layout/process2"/>
    <dgm:cxn modelId="{C7BC929E-A0DF-C444-BF7F-06B86AFB3CB5}" type="presParOf" srcId="{A4D7727C-9485-9748-80C5-E228123C5DCC}" destId="{DB76F1A8-574A-B648-B01A-688DE670A3FA}" srcOrd="0" destOrd="0" presId="urn:microsoft.com/office/officeart/2005/8/layout/process2"/>
    <dgm:cxn modelId="{5F189870-A549-264F-A55A-14B870382BAE}" type="presParOf" srcId="{0AEC0FD4-8EDF-2C46-A6D3-8D3B100E1617}" destId="{AE18395B-20E4-1749-A347-BF4C73B6DF42}" srcOrd="4" destOrd="0" presId="urn:microsoft.com/office/officeart/2005/8/layout/process2"/>
    <dgm:cxn modelId="{17987C0D-4AC5-C54A-815F-4E33F7BBD45D}" type="presParOf" srcId="{0AEC0FD4-8EDF-2C46-A6D3-8D3B100E1617}" destId="{64C888FE-A56D-8B4E-965F-65AD70679B29}" srcOrd="5" destOrd="0" presId="urn:microsoft.com/office/officeart/2005/8/layout/process2"/>
    <dgm:cxn modelId="{2024D582-7CA9-3946-B9D8-B5042D784267}" type="presParOf" srcId="{64C888FE-A56D-8B4E-965F-65AD70679B29}" destId="{7DED603C-8AFC-2948-B1F9-3B7D8308CE1C}" srcOrd="0" destOrd="0" presId="urn:microsoft.com/office/officeart/2005/8/layout/process2"/>
    <dgm:cxn modelId="{8994B727-8941-5547-B41F-FBFD098620A5}" type="presParOf" srcId="{0AEC0FD4-8EDF-2C46-A6D3-8D3B100E1617}" destId="{A9F6D846-137F-3342-B3F3-12093BD0A38F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A7944-A7D8-CC4F-A726-EC392C1BC6CE}">
      <dsp:nvSpPr>
        <dsp:cNvPr id="0" name=""/>
        <dsp:cNvSpPr/>
      </dsp:nvSpPr>
      <dsp:spPr>
        <a:xfrm>
          <a:off x="1553709" y="2819"/>
          <a:ext cx="1887914" cy="1048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Test prototype</a:t>
          </a:r>
          <a:endParaRPr lang="en-US" sz="2000" kern="1200" dirty="0"/>
        </a:p>
      </dsp:txBody>
      <dsp:txXfrm>
        <a:off x="1584429" y="33539"/>
        <a:ext cx="1826474" cy="987401"/>
      </dsp:txXfrm>
    </dsp:sp>
    <dsp:sp modelId="{2E98EA77-4F82-9A44-8EBC-E29D9D4A3E5C}">
      <dsp:nvSpPr>
        <dsp:cNvPr id="0" name=""/>
        <dsp:cNvSpPr/>
      </dsp:nvSpPr>
      <dsp:spPr>
        <a:xfrm rot="5400000">
          <a:off x="2301008" y="1077881"/>
          <a:ext cx="393315" cy="4719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2356073" y="1117212"/>
        <a:ext cx="283186" cy="275321"/>
      </dsp:txXfrm>
    </dsp:sp>
    <dsp:sp modelId="{E9D119B4-B6B2-5A42-918D-B7D04E70651C}">
      <dsp:nvSpPr>
        <dsp:cNvPr id="0" name=""/>
        <dsp:cNvSpPr/>
      </dsp:nvSpPr>
      <dsp:spPr>
        <a:xfrm>
          <a:off x="1553709" y="1576081"/>
          <a:ext cx="1887914" cy="1048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Further development</a:t>
          </a:r>
          <a:endParaRPr lang="en-US" sz="2000" kern="1200" dirty="0"/>
        </a:p>
      </dsp:txBody>
      <dsp:txXfrm>
        <a:off x="1584429" y="1606801"/>
        <a:ext cx="1826474" cy="987401"/>
      </dsp:txXfrm>
    </dsp:sp>
    <dsp:sp modelId="{A4D7727C-9485-9748-80C5-E228123C5DCC}">
      <dsp:nvSpPr>
        <dsp:cNvPr id="0" name=""/>
        <dsp:cNvSpPr/>
      </dsp:nvSpPr>
      <dsp:spPr>
        <a:xfrm rot="5400000">
          <a:off x="2301008" y="2651144"/>
          <a:ext cx="393315" cy="4719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2356073" y="2690475"/>
        <a:ext cx="283186" cy="275321"/>
      </dsp:txXfrm>
    </dsp:sp>
    <dsp:sp modelId="{AE18395B-20E4-1749-A347-BF4C73B6DF42}">
      <dsp:nvSpPr>
        <dsp:cNvPr id="0" name=""/>
        <dsp:cNvSpPr/>
      </dsp:nvSpPr>
      <dsp:spPr>
        <a:xfrm>
          <a:off x="1553709" y="3149343"/>
          <a:ext cx="1887914" cy="1048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Further testing</a:t>
          </a:r>
          <a:endParaRPr lang="en-US" sz="2000" kern="1200" dirty="0"/>
        </a:p>
      </dsp:txBody>
      <dsp:txXfrm>
        <a:off x="1584429" y="3180063"/>
        <a:ext cx="1826474" cy="987401"/>
      </dsp:txXfrm>
    </dsp:sp>
    <dsp:sp modelId="{64C888FE-A56D-8B4E-965F-65AD70679B29}">
      <dsp:nvSpPr>
        <dsp:cNvPr id="0" name=""/>
        <dsp:cNvSpPr/>
      </dsp:nvSpPr>
      <dsp:spPr>
        <a:xfrm rot="5400000">
          <a:off x="2301008" y="4224406"/>
          <a:ext cx="393315" cy="4719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2356073" y="4263737"/>
        <a:ext cx="283186" cy="275321"/>
      </dsp:txXfrm>
    </dsp:sp>
    <dsp:sp modelId="{A9F6D846-137F-3342-B3F3-12093BD0A38F}">
      <dsp:nvSpPr>
        <dsp:cNvPr id="0" name=""/>
        <dsp:cNvSpPr/>
      </dsp:nvSpPr>
      <dsp:spPr>
        <a:xfrm>
          <a:off x="1553709" y="4722606"/>
          <a:ext cx="1887914" cy="1048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Industrialization </a:t>
          </a:r>
          <a:endParaRPr lang="en-US" sz="2000" kern="1200" dirty="0"/>
        </a:p>
      </dsp:txBody>
      <dsp:txXfrm>
        <a:off x="1584429" y="4753326"/>
        <a:ext cx="1826474" cy="98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F101C-F7A3-4948-B4CF-2CBD36319065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7325B-0F5C-446E-B9CC-D22D31560EED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518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61A76-66BB-4EA5-A171-709261939274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C60A6-1461-4227-80AA-8247B0864233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85190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aseline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60A6-1461-4227-80AA-8247B0864233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64053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60A6-1461-4227-80AA-8247B0864233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20299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60A6-1461-4227-80AA-8247B0864233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9447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60A6-1461-4227-80AA-8247B0864233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25756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60A6-1461-4227-80AA-8247B0864233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50551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60A6-1461-4227-80AA-8247B0864233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46062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60A6-1461-4227-80AA-8247B0864233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24092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60A6-1461-4227-80AA-8247B0864233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41191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60A6-1461-4227-80AA-8247B0864233}" type="slidenum">
              <a:rPr lang="pt-PT" smtClean="0"/>
              <a:t>17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76909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60A6-1461-4227-80AA-8247B0864233}" type="slidenum">
              <a:rPr lang="pt-PT" smtClean="0"/>
              <a:t>18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76909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60A6-1461-4227-80AA-8247B0864233}" type="slidenum">
              <a:rPr lang="pt-PT" smtClean="0"/>
              <a:t>19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76909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60A6-1461-4227-80AA-8247B08642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5055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60A6-1461-4227-80AA-8247B0864233}" type="slidenum">
              <a:rPr lang="pt-PT" smtClean="0"/>
              <a:t>20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5529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60A6-1461-4227-80AA-8247B08642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0860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60A6-1461-4227-80AA-8247B0864233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1308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60A6-1461-4227-80AA-8247B0864233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1308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60A6-1461-4227-80AA-8247B0864233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3038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60A6-1461-4227-80AA-8247B0864233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8007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60A6-1461-4227-80AA-8247B0864233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8521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60A6-1461-4227-80AA-8247B0864233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858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 smtClean="0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8817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1701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761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 smtClean="0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68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8298" y="277"/>
            <a:ext cx="1753375" cy="116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6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295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5943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40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8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137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1653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61" y="6399508"/>
            <a:ext cx="913042" cy="394391"/>
          </a:xfrm>
          <a:prstGeom prst="rect">
            <a:avLst/>
          </a:prstGeom>
        </p:spPr>
      </p:pic>
      <p:pic>
        <p:nvPicPr>
          <p:cNvPr id="10" name="Picture 7" descr="euf_logo_colour_transparent_bgc6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106" y="6487580"/>
            <a:ext cx="1340655" cy="25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80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0774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9713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9104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871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61" y="6399508"/>
            <a:ext cx="913042" cy="394391"/>
          </a:xfrm>
          <a:prstGeom prst="rect">
            <a:avLst/>
          </a:prstGeom>
        </p:spPr>
      </p:pic>
      <p:pic>
        <p:nvPicPr>
          <p:cNvPr id="10" name="Picture 7" descr="euf_logo_colour_transparent_bgc6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106" y="6487580"/>
            <a:ext cx="1340655" cy="25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7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61" y="6399508"/>
            <a:ext cx="913042" cy="394391"/>
          </a:xfrm>
          <a:prstGeom prst="rect">
            <a:avLst/>
          </a:prstGeom>
        </p:spPr>
      </p:pic>
      <p:pic>
        <p:nvPicPr>
          <p:cNvPr id="9" name="Picture 7" descr="euf_logo_colour_transparent_bgc6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106" y="6500810"/>
            <a:ext cx="1340655" cy="25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30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5909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5249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4252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7173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61" y="6399508"/>
            <a:ext cx="913042" cy="394391"/>
          </a:xfrm>
          <a:prstGeom prst="rect">
            <a:avLst/>
          </a:prstGeom>
        </p:spPr>
      </p:pic>
      <p:pic>
        <p:nvPicPr>
          <p:cNvPr id="9" name="Picture 7" descr="euf_logo_colour_transparent_bgc6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106" y="6487580"/>
            <a:ext cx="1340655" cy="25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21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902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45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3146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468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2289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3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1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3995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6761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0171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705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6117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92DB1-9544-462A-8B1A-8F55B4BCBE93}" type="datetimeFigureOut">
              <a:rPr lang="pt-PT" smtClean="0"/>
              <a:t>28/09/2017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F7C66-D0C8-46DB-AC28-EFCDA9E1D25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5990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3.xls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6774" y="3476625"/>
            <a:ext cx="7083043" cy="1810840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 smtClean="0"/>
              <a:t>Presenting </a:t>
            </a:r>
            <a:br>
              <a:rPr lang="en-US" sz="3600" b="1" dirty="0" smtClean="0"/>
            </a:br>
            <a:r>
              <a:rPr lang="en-US" sz="3600" b="1" dirty="0" smtClean="0"/>
              <a:t>Erasmus without Paper 2.0</a:t>
            </a:r>
            <a:endParaRPr lang="pt-PT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95569" y="5421578"/>
            <a:ext cx="2164248" cy="386862"/>
          </a:xfrm>
        </p:spPr>
        <p:txBody>
          <a:bodyPr>
            <a:normAutofit lnSpcReduction="10000"/>
          </a:bodyPr>
          <a:lstStyle/>
          <a:p>
            <a:pPr algn="r"/>
            <a:r>
              <a:rPr lang="pt-PT" b="1" dirty="0" smtClean="0"/>
              <a:t>João Bacelar</a:t>
            </a:r>
            <a:endParaRPr lang="pt-PT" b="1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" y="462015"/>
            <a:ext cx="9184601" cy="2309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 descr="euf_logo_colour_transparent_bgc66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806" y="5893828"/>
            <a:ext cx="16557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36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838200" y="4794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EWP network release date</a:t>
            </a:r>
            <a:endParaRPr lang="pt-PT" dirty="0"/>
          </a:p>
        </p:txBody>
      </p:sp>
      <p:pic>
        <p:nvPicPr>
          <p:cNvPr id="22532" name="Picture 4" descr="https://cdn1.iconfinder.com/data/icons/freeline/32/alarm_alert_clock_event_history_schedule_time_watch-5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99" y="2043905"/>
            <a:ext cx="2644775" cy="2644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763587" y="46886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December 2018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243482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Time for HEIs to prepare and join</a:t>
            </a:r>
            <a:endParaRPr lang="en-GB" dirty="0"/>
          </a:p>
        </p:txBody>
      </p:sp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68" y="2818720"/>
            <a:ext cx="2632007" cy="26320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9999" y="2269067"/>
            <a:ext cx="4318000" cy="279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images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750" y="2817128"/>
            <a:ext cx="5135338" cy="256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3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9999" y="2269067"/>
            <a:ext cx="4318000" cy="279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10" y="1981198"/>
            <a:ext cx="28575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2267" y="1642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56667" y="2082798"/>
            <a:ext cx="635138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2">
              <a:lnSpc>
                <a:spcPct val="15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Adoption costs?</a:t>
            </a:r>
          </a:p>
          <a:p>
            <a:pPr marL="271462">
              <a:lnSpc>
                <a:spcPct val="15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Adoption speed?</a:t>
            </a:r>
          </a:p>
          <a:p>
            <a:pPr marL="271462">
              <a:lnSpc>
                <a:spcPct val="15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Decision-making x1800?</a:t>
            </a:r>
          </a:p>
        </p:txBody>
      </p:sp>
    </p:spTree>
    <p:extLst>
      <p:ext uri="{BB962C8B-B14F-4D97-AF65-F5344CB8AC3E}">
        <p14:creationId xmlns:p14="http://schemas.microsoft.com/office/powerpoint/2010/main" val="118115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9999" y="2269067"/>
            <a:ext cx="4318000" cy="279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2267" y="1642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65" y="1552832"/>
            <a:ext cx="8551574" cy="3905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1733" y="5334000"/>
            <a:ext cx="196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entury Gothic"/>
              <a:cs typeface="Century Gothic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4261" y="5557199"/>
            <a:ext cx="113584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2">
              <a:lnSpc>
                <a:spcPct val="150000"/>
              </a:lnSpc>
            </a:pPr>
            <a:r>
              <a:rPr lang="en-US" sz="2400" dirty="0">
                <a:latin typeface="Century Gothic"/>
                <a:cs typeface="Century Gothic"/>
              </a:rPr>
              <a:t>s</a:t>
            </a:r>
            <a:r>
              <a:rPr lang="en-US" sz="2400" dirty="0" smtClean="0">
                <a:latin typeface="Century Gothic"/>
                <a:cs typeface="Century Gothic"/>
              </a:rPr>
              <a:t>upport developers 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>
                <a:latin typeface="Century Gothic"/>
                <a:cs typeface="Century Gothic"/>
              </a:rPr>
              <a:t> lower costs 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>
                <a:latin typeface="Century Gothic"/>
                <a:cs typeface="Century Gothic"/>
              </a:rPr>
              <a:t> better quality and security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45" y="640541"/>
            <a:ext cx="6750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Century Gothic"/>
                <a:cs typeface="Century Gothic"/>
              </a:rPr>
              <a:t>Open </a:t>
            </a:r>
            <a:r>
              <a:rPr lang="en-US" sz="3600" b="1" dirty="0">
                <a:latin typeface="Century Gothic"/>
                <a:cs typeface="Century Gothic"/>
              </a:rPr>
              <a:t>source </a:t>
            </a:r>
            <a:r>
              <a:rPr lang="en-US" sz="3600" b="1" dirty="0" smtClean="0">
                <a:latin typeface="Century Gothic"/>
                <a:cs typeface="Century Gothic"/>
              </a:rPr>
              <a:t>code repository</a:t>
            </a:r>
            <a:endParaRPr lang="en-US" sz="3600" b="1" dirty="0">
              <a:latin typeface="Century Gothic"/>
              <a:cs typeface="Century Gothic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9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cdn1.iconfinder.com/data/icons/freeline/32/alarm_alert_clock_event_history_schedule_time_watch-5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99" y="1078705"/>
            <a:ext cx="2644775" cy="2644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763587" y="3886200"/>
            <a:ext cx="10515600" cy="21280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40000"/>
              </a:lnSpc>
            </a:pPr>
            <a:r>
              <a:rPr lang="en-US" dirty="0"/>
              <a:t>Repository </a:t>
            </a:r>
            <a:r>
              <a:rPr lang="en-US" dirty="0" smtClean="0"/>
              <a:t>release date: Dec 2018</a:t>
            </a:r>
          </a:p>
          <a:p>
            <a:pPr algn="ctr">
              <a:lnSpc>
                <a:spcPct val="140000"/>
              </a:lnSpc>
            </a:pPr>
            <a:r>
              <a:rPr lang="en-US" dirty="0" smtClean="0"/>
              <a:t>Launch of the Alliance: today!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7808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gital-nati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166" y="609601"/>
            <a:ext cx="7287444" cy="57065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492" y="2020387"/>
            <a:ext cx="35326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entury Gothic"/>
                <a:cs typeface="Century Gothic"/>
              </a:rPr>
              <a:t>Yet</a:t>
            </a:r>
          </a:p>
          <a:p>
            <a:r>
              <a:rPr lang="en-US" sz="4400" dirty="0" smtClean="0">
                <a:latin typeface="Century Gothic"/>
                <a:cs typeface="Century Gothic"/>
              </a:rPr>
              <a:t>another</a:t>
            </a:r>
          </a:p>
          <a:p>
            <a:r>
              <a:rPr lang="en-US" sz="4400" dirty="0" smtClean="0">
                <a:latin typeface="Century Gothic"/>
                <a:cs typeface="Century Gothic"/>
              </a:rPr>
              <a:t>challenge</a:t>
            </a:r>
            <a:r>
              <a:rPr lang="is-IS" sz="4400" dirty="0" smtClean="0">
                <a:latin typeface="Century Gothic"/>
                <a:cs typeface="Century Gothic"/>
              </a:rPr>
              <a:t>…</a:t>
            </a:r>
            <a:r>
              <a:rPr lang="en-US" sz="4400" dirty="0" smtClean="0">
                <a:latin typeface="Century Gothic"/>
                <a:cs typeface="Century Gothic"/>
              </a:rPr>
              <a:t> 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300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5600" y="2290056"/>
            <a:ext cx="8906933" cy="246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000" b="1" dirty="0">
                <a:latin typeface="Century Gothic" charset="0"/>
              </a:rPr>
              <a:t>Digital change is cultural change!!</a:t>
            </a:r>
          </a:p>
          <a:p>
            <a:pPr algn="ctr">
              <a:defRPr/>
            </a:pPr>
            <a:endParaRPr lang="en-GB" sz="2400" dirty="0">
              <a:latin typeface="Century Gothic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sz="2800" dirty="0">
                <a:latin typeface="Century Gothic" charset="0"/>
              </a:rPr>
              <a:t>d</a:t>
            </a:r>
            <a:r>
              <a:rPr lang="en-GB" sz="2800" dirty="0" smtClean="0">
                <a:latin typeface="Century Gothic" charset="0"/>
              </a:rPr>
              <a:t>eveloping technology </a:t>
            </a:r>
            <a:r>
              <a:rPr lang="en-GB" sz="2800" dirty="0">
                <a:latin typeface="Century Gothic" charset="0"/>
              </a:rPr>
              <a:t>is </a:t>
            </a:r>
            <a:r>
              <a:rPr lang="en-GB" sz="2800" dirty="0" smtClean="0">
                <a:latin typeface="Century Gothic" charset="0"/>
              </a:rPr>
              <a:t>easy</a:t>
            </a:r>
            <a:endParaRPr lang="en-GB" sz="2800" dirty="0">
              <a:latin typeface="Century Gothic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sz="2800" dirty="0" smtClean="0">
                <a:latin typeface="Century Gothic" charset="0"/>
              </a:rPr>
              <a:t>making </a:t>
            </a:r>
            <a:r>
              <a:rPr lang="en-GB" sz="2800" dirty="0">
                <a:latin typeface="Century Gothic" charset="0"/>
              </a:rPr>
              <a:t>the most out of </a:t>
            </a:r>
            <a:r>
              <a:rPr lang="en-GB" sz="2800" dirty="0" smtClean="0">
                <a:latin typeface="Century Gothic" charset="0"/>
              </a:rPr>
              <a:t>it</a:t>
            </a:r>
            <a:r>
              <a:rPr lang="is-IS" sz="2800" dirty="0" smtClean="0">
                <a:latin typeface="Century Gothic" charset="0"/>
              </a:rPr>
              <a:t>…</a:t>
            </a:r>
            <a:r>
              <a:rPr lang="en-GB" sz="2800" dirty="0" smtClean="0">
                <a:latin typeface="Century Gothic" charset="0"/>
              </a:rPr>
              <a:t> </a:t>
            </a:r>
            <a:r>
              <a:rPr lang="en-GB" sz="2800" dirty="0">
                <a:latin typeface="Century Gothic" charset="0"/>
              </a:rPr>
              <a:t>not </a:t>
            </a:r>
            <a:r>
              <a:rPr lang="en-GB" sz="2800" dirty="0" smtClean="0">
                <a:latin typeface="Century Gothic" charset="0"/>
              </a:rPr>
              <a:t>always!</a:t>
            </a:r>
            <a:endParaRPr lang="en-GB" sz="2800" dirty="0">
              <a:latin typeface="Century Gothic" charset="0"/>
            </a:endParaRPr>
          </a:p>
          <a:p>
            <a:pPr marL="514350" indent="-514350">
              <a:buFont typeface="Arial"/>
              <a:buChar char="•"/>
              <a:defRPr/>
            </a:pPr>
            <a:endParaRPr lang="en-GB" sz="600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0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7872772" y="1735467"/>
            <a:ext cx="3960851" cy="3768253"/>
            <a:chOff x="4221229" y="1514021"/>
            <a:chExt cx="2882874" cy="2882874"/>
          </a:xfrm>
        </p:grpSpPr>
        <p:sp>
          <p:nvSpPr>
            <p:cNvPr id="3" name="Oval 2"/>
            <p:cNvSpPr/>
            <p:nvPr/>
          </p:nvSpPr>
          <p:spPr>
            <a:xfrm>
              <a:off x="4221229" y="1514021"/>
              <a:ext cx="2882874" cy="288287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3" name="Título 3"/>
            <p:cNvSpPr txBox="1">
              <a:spLocks/>
            </p:cNvSpPr>
            <p:nvPr/>
          </p:nvSpPr>
          <p:spPr>
            <a:xfrm>
              <a:off x="4275216" y="2107222"/>
              <a:ext cx="2774898" cy="16081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GB" sz="2400" b="1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en-GB" b="1" dirty="0" smtClean="0">
                  <a:solidFill>
                    <a:schemeClr val="accent5">
                      <a:lumMod val="75000"/>
                    </a:schemeClr>
                  </a:solidFill>
                  <a:latin typeface="Century Gothic"/>
                  <a:cs typeface="Century Gothic"/>
                </a:rPr>
                <a:t>EWP Competence Centre</a:t>
              </a:r>
              <a:endParaRPr lang="en-GB" sz="3100" b="1" dirty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84834" y="2486919"/>
            <a:ext cx="6582474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2">
              <a:lnSpc>
                <a:spcPct val="150000"/>
              </a:lnSpc>
            </a:pPr>
            <a:r>
              <a:rPr lang="en-US" sz="3200" dirty="0" smtClean="0">
                <a:latin typeface="Century Gothic"/>
                <a:cs typeface="Century Gothic"/>
              </a:rPr>
              <a:t>Technical documentation</a:t>
            </a:r>
          </a:p>
          <a:p>
            <a:pPr marL="271462">
              <a:lnSpc>
                <a:spcPct val="150000"/>
              </a:lnSpc>
            </a:pPr>
            <a:r>
              <a:rPr lang="en-US" sz="3200" dirty="0">
                <a:latin typeface="Century Gothic"/>
                <a:cs typeface="Century Gothic"/>
              </a:rPr>
              <a:t>Training </a:t>
            </a:r>
            <a:r>
              <a:rPr lang="en-US" sz="3200" dirty="0" smtClean="0">
                <a:latin typeface="Century Gothic"/>
                <a:cs typeface="Century Gothic"/>
              </a:rPr>
              <a:t>toolkit</a:t>
            </a:r>
          </a:p>
          <a:p>
            <a:pPr marL="271462">
              <a:lnSpc>
                <a:spcPct val="150000"/>
              </a:lnSpc>
            </a:pPr>
            <a:r>
              <a:rPr lang="en-US" sz="3200" dirty="0" smtClean="0">
                <a:latin typeface="Century Gothic"/>
                <a:cs typeface="Century Gothic"/>
              </a:rPr>
              <a:t>Practical examples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157340" y="3232951"/>
            <a:ext cx="1154500" cy="9814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7529130" y="1735467"/>
            <a:ext cx="3960851" cy="3768253"/>
            <a:chOff x="4242980" y="1514021"/>
            <a:chExt cx="2882874" cy="2882874"/>
          </a:xfrm>
        </p:grpSpPr>
        <p:sp>
          <p:nvSpPr>
            <p:cNvPr id="3" name="Oval 2"/>
            <p:cNvSpPr/>
            <p:nvPr/>
          </p:nvSpPr>
          <p:spPr>
            <a:xfrm>
              <a:off x="4242980" y="1514021"/>
              <a:ext cx="2882874" cy="288287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3" name="Título 3"/>
            <p:cNvSpPr txBox="1">
              <a:spLocks/>
            </p:cNvSpPr>
            <p:nvPr/>
          </p:nvSpPr>
          <p:spPr>
            <a:xfrm>
              <a:off x="4275216" y="2107222"/>
              <a:ext cx="2774898" cy="16081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GB" sz="2400" b="1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en-GB" b="1" dirty="0" smtClean="0">
                  <a:solidFill>
                    <a:schemeClr val="accent5">
                      <a:lumMod val="75000"/>
                    </a:schemeClr>
                  </a:solidFill>
                  <a:latin typeface="Century Gothic"/>
                  <a:cs typeface="Century Gothic"/>
                </a:rPr>
                <a:t>EWP Competence Centre</a:t>
              </a:r>
              <a:endParaRPr lang="en-GB" sz="3100" b="1" dirty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7" name="Grupo 5"/>
          <p:cNvGrpSpPr/>
          <p:nvPr/>
        </p:nvGrpSpPr>
        <p:grpSpPr>
          <a:xfrm>
            <a:off x="808586" y="1753398"/>
            <a:ext cx="3960851" cy="3768253"/>
            <a:chOff x="4221229" y="1514021"/>
            <a:chExt cx="2882874" cy="2882874"/>
          </a:xfrm>
        </p:grpSpPr>
        <p:sp>
          <p:nvSpPr>
            <p:cNvPr id="8" name="Oval 7"/>
            <p:cNvSpPr/>
            <p:nvPr/>
          </p:nvSpPr>
          <p:spPr>
            <a:xfrm>
              <a:off x="4221229" y="1514021"/>
              <a:ext cx="2882874" cy="288287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9" name="Título 3"/>
            <p:cNvSpPr txBox="1">
              <a:spLocks/>
            </p:cNvSpPr>
            <p:nvPr/>
          </p:nvSpPr>
          <p:spPr>
            <a:xfrm>
              <a:off x="4275216" y="2107222"/>
              <a:ext cx="2774898" cy="16081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GB" sz="2400" b="1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en-GB" b="1" dirty="0" smtClean="0">
                  <a:solidFill>
                    <a:schemeClr val="accent5">
                      <a:lumMod val="75000"/>
                    </a:schemeClr>
                  </a:solidFill>
                  <a:latin typeface="Century Gothic"/>
                  <a:cs typeface="Century Gothic"/>
                </a:rPr>
                <a:t>OS code repository</a:t>
              </a:r>
              <a:endParaRPr lang="en-GB" sz="3100" b="1" dirty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31763" y="5020234"/>
            <a:ext cx="30089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entury Gothic" charset="0"/>
              </a:rPr>
              <a:t>n</a:t>
            </a:r>
            <a:r>
              <a:rPr lang="en-GB" sz="3600" dirty="0" smtClean="0">
                <a:latin typeface="Century Gothic" charset="0"/>
              </a:rPr>
              <a:t>ew EWP 2.0 </a:t>
            </a:r>
          </a:p>
          <a:p>
            <a:r>
              <a:rPr lang="en-GB" sz="3600" dirty="0" smtClean="0">
                <a:latin typeface="Century Gothic" charset="0"/>
              </a:rPr>
              <a:t>deliverables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223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2941"/>
              </p:ext>
            </p:extLst>
          </p:nvPr>
        </p:nvGraphicFramePr>
        <p:xfrm>
          <a:off x="962009" y="740869"/>
          <a:ext cx="4858667" cy="5436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r:id="rId5" imgW="3998645" imgH="4626482" progId="Excel.Chart.8">
                  <p:embed/>
                </p:oleObj>
              </mc:Choice>
              <mc:Fallback>
                <p:oleObj r:id="rId5" imgW="3998645" imgH="462648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09" y="740869"/>
                        <a:ext cx="4858667" cy="54360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092924"/>
              </p:ext>
            </p:extLst>
          </p:nvPr>
        </p:nvGraphicFramePr>
        <p:xfrm>
          <a:off x="6375377" y="674720"/>
          <a:ext cx="4511932" cy="554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r:id="rId8" imgW="3712157" imgH="4827633" progId="Excel.Chart.8">
                  <p:embed/>
                </p:oleObj>
              </mc:Choice>
              <mc:Fallback>
                <p:oleObj r:id="rId8" imgW="3712157" imgH="482763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377" y="674720"/>
                        <a:ext cx="4511932" cy="554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428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1652" y="2554656"/>
            <a:ext cx="47242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000" b="1" dirty="0" smtClean="0">
                <a:latin typeface="Century Gothic" charset="0"/>
              </a:rPr>
              <a:t>What does EWP stand for?</a:t>
            </a:r>
            <a:endParaRPr lang="en-GB" sz="4000" b="1" dirty="0">
              <a:latin typeface="Century Gothic" charset="0"/>
            </a:endParaRPr>
          </a:p>
        </p:txBody>
      </p:sp>
      <p:pic>
        <p:nvPicPr>
          <p:cNvPr id="2" name="Picture 1" descr="IMG_20170316_1402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95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2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30y9cdsu7xlg0.cloudfront.net/png/213486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95" y="2030851"/>
            <a:ext cx="3657965" cy="3657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ítulo 1"/>
          <p:cNvSpPr txBox="1">
            <a:spLocks/>
          </p:cNvSpPr>
          <p:nvPr/>
        </p:nvSpPr>
        <p:spPr>
          <a:xfrm>
            <a:off x="1844855" y="1097241"/>
            <a:ext cx="8462098" cy="909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No </a:t>
            </a:r>
            <a:r>
              <a:rPr lang="en-GB" sz="4800" dirty="0" smtClean="0"/>
              <a:t>university</a:t>
            </a:r>
            <a:r>
              <a:rPr lang="en-GB" dirty="0" smtClean="0"/>
              <a:t> left behind!</a:t>
            </a:r>
          </a:p>
        </p:txBody>
      </p:sp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23" y="2701055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2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esultado de imagem para Erasmus+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3" b="26277"/>
          <a:stretch/>
        </p:blipFill>
        <p:spPr bwMode="auto">
          <a:xfrm>
            <a:off x="3683958" y="742591"/>
            <a:ext cx="4824084" cy="1139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65520" y="3079231"/>
            <a:ext cx="2364750" cy="2068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300038">
              <a:lnSpc>
                <a:spcPct val="120000"/>
              </a:lnSpc>
              <a:buFont typeface="Arial"/>
              <a:buChar char="•"/>
            </a:pPr>
            <a:r>
              <a:rPr lang="en-US" sz="3600" dirty="0">
                <a:latin typeface="Century Gothic"/>
                <a:cs typeface="Century Gothic"/>
              </a:rPr>
              <a:t>f</a:t>
            </a:r>
            <a:r>
              <a:rPr lang="en-US" sz="3600" dirty="0" smtClean="0">
                <a:latin typeface="Century Gothic"/>
                <a:cs typeface="Century Gothic"/>
              </a:rPr>
              <a:t>lexible</a:t>
            </a:r>
          </a:p>
          <a:p>
            <a:pPr marL="571500" indent="-300038">
              <a:lnSpc>
                <a:spcPct val="120000"/>
              </a:lnSpc>
              <a:buFont typeface="Arial"/>
              <a:buChar char="•"/>
            </a:pPr>
            <a:r>
              <a:rPr lang="en-US" sz="3600" dirty="0">
                <a:latin typeface="Century Gothic"/>
                <a:cs typeface="Century Gothic"/>
              </a:rPr>
              <a:t>s</a:t>
            </a:r>
            <a:r>
              <a:rPr lang="en-US" sz="3600" dirty="0" smtClean="0">
                <a:latin typeface="Century Gothic"/>
                <a:cs typeface="Century Gothic"/>
              </a:rPr>
              <a:t>calable</a:t>
            </a:r>
            <a:endParaRPr lang="en-US" sz="3600" dirty="0">
              <a:latin typeface="Century Gothic"/>
              <a:cs typeface="Century Gothic"/>
            </a:endParaRPr>
          </a:p>
          <a:p>
            <a:pPr marL="571500" indent="-300038">
              <a:lnSpc>
                <a:spcPct val="120000"/>
              </a:lnSpc>
              <a:buFont typeface="Arial"/>
              <a:buChar char="•"/>
            </a:pPr>
            <a:r>
              <a:rPr lang="en-US" sz="3600" dirty="0">
                <a:latin typeface="Century Gothic"/>
                <a:cs typeface="Century Gothic"/>
              </a:rPr>
              <a:t>s</a:t>
            </a:r>
            <a:r>
              <a:rPr lang="en-US" sz="3600" dirty="0" smtClean="0">
                <a:latin typeface="Century Gothic"/>
                <a:cs typeface="Century Gothic"/>
              </a:rPr>
              <a:t>ecure</a:t>
            </a:r>
          </a:p>
        </p:txBody>
      </p:sp>
      <p:pic>
        <p:nvPicPr>
          <p:cNvPr id="5" name="Picture 4" descr="Europe-networ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70" y="2672416"/>
            <a:ext cx="5701720" cy="318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9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798426" y="970514"/>
            <a:ext cx="4792335" cy="4636901"/>
          </a:xfrm>
          <a:prstGeom prst="ellipse">
            <a:avLst/>
          </a:prstGeom>
          <a:noFill/>
          <a:ln w="63500" cmpd="sng">
            <a:solidFill>
              <a:srgbClr val="D514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29696" y="2288726"/>
            <a:ext cx="280051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800" dirty="0" smtClean="0">
                <a:latin typeface="Avenir Light"/>
                <a:cs typeface="Avenir Light"/>
              </a:rPr>
              <a:t>75%?</a:t>
            </a:r>
          </a:p>
          <a:p>
            <a:pPr algn="ctr"/>
            <a:r>
              <a:rPr lang="en-GB" sz="2000" dirty="0" smtClean="0">
                <a:latin typeface="Avenir Light"/>
                <a:cs typeface="Avenir Light"/>
              </a:rPr>
              <a:t>more efficient</a:t>
            </a:r>
          </a:p>
        </p:txBody>
      </p:sp>
    </p:spTree>
    <p:extLst>
      <p:ext uri="{BB962C8B-B14F-4D97-AF65-F5344CB8AC3E}">
        <p14:creationId xmlns:p14="http://schemas.microsoft.com/office/powerpoint/2010/main" val="258437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798426" y="970514"/>
            <a:ext cx="4792335" cy="4636901"/>
          </a:xfrm>
          <a:prstGeom prst="ellipse">
            <a:avLst/>
          </a:prstGeom>
          <a:noFill/>
          <a:ln w="635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80846" y="2540096"/>
            <a:ext cx="30368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Avenir Light"/>
                <a:cs typeface="Avenir Light"/>
              </a:rPr>
              <a:t>HOW</a:t>
            </a:r>
            <a:endParaRPr lang="en-US" sz="9600" dirty="0"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817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7074" y="2079481"/>
            <a:ext cx="7447214" cy="272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GB" sz="3200" dirty="0">
                <a:latin typeface="Century Gothic" charset="0"/>
              </a:rPr>
              <a:t>Act I: </a:t>
            </a:r>
            <a:r>
              <a:rPr lang="en-GB" sz="3200" dirty="0" smtClean="0">
                <a:latin typeface="Century Gothic" charset="0"/>
              </a:rPr>
              <a:t>commercial software providers</a:t>
            </a:r>
            <a:endParaRPr lang="en-GB" sz="3200" dirty="0">
              <a:latin typeface="Century Gothic" charset="0"/>
            </a:endParaRPr>
          </a:p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GB" sz="3200" dirty="0">
                <a:latin typeface="Century Gothic" charset="0"/>
              </a:rPr>
              <a:t>Act II: </a:t>
            </a:r>
            <a:r>
              <a:rPr lang="en-GB" sz="3200" dirty="0" smtClean="0">
                <a:latin typeface="Century Gothic" charset="0"/>
              </a:rPr>
              <a:t>in-house SIS</a:t>
            </a:r>
            <a:endParaRPr lang="en-GB" sz="3200" dirty="0">
              <a:latin typeface="Century Gothic" charset="0"/>
            </a:endParaRPr>
          </a:p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GB" sz="3200" dirty="0">
                <a:latin typeface="Century Gothic" charset="0"/>
              </a:rPr>
              <a:t>Act III: </a:t>
            </a:r>
            <a:r>
              <a:rPr lang="en-GB" sz="3200" dirty="0" smtClean="0">
                <a:latin typeface="Century Gothic" charset="0"/>
              </a:rPr>
              <a:t>culture change </a:t>
            </a:r>
            <a:endParaRPr lang="en-GB" sz="3200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314" y="2678568"/>
            <a:ext cx="7866550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GB" sz="2400" dirty="0">
                <a:latin typeface="Century Gothic" charset="0"/>
              </a:rPr>
              <a:t>Act I: </a:t>
            </a:r>
            <a:r>
              <a:rPr lang="en-GB" sz="2400" dirty="0" smtClean="0">
                <a:latin typeface="Century Gothic" charset="0"/>
              </a:rPr>
              <a:t>commercial providers</a:t>
            </a:r>
            <a:endParaRPr lang="en-GB" sz="2400" dirty="0">
              <a:latin typeface="Century Gothic" charset="0"/>
            </a:endParaRP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GB" sz="2400" dirty="0">
                <a:latin typeface="Century Gothic" charset="0"/>
              </a:rPr>
              <a:t>Act II: </a:t>
            </a:r>
            <a:r>
              <a:rPr lang="en-GB" sz="2400" dirty="0" smtClean="0">
                <a:latin typeface="Century Gothic" charset="0"/>
              </a:rPr>
              <a:t>in-house SIS</a:t>
            </a:r>
            <a:endParaRPr lang="en-GB" sz="2400" dirty="0">
              <a:latin typeface="Century Gothic" charset="0"/>
            </a:endParaRP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GB" sz="2400" dirty="0">
                <a:latin typeface="Century Gothic" charset="0"/>
              </a:rPr>
              <a:t>Act III: </a:t>
            </a:r>
            <a:r>
              <a:rPr lang="en-GB" sz="2400" dirty="0" smtClean="0">
                <a:latin typeface="Century Gothic" charset="0"/>
              </a:rPr>
              <a:t>culture change </a:t>
            </a:r>
            <a:endParaRPr lang="en-GB" sz="2400" dirty="0">
              <a:latin typeface="Century Gothic" charset="0"/>
            </a:endParaRPr>
          </a:p>
        </p:txBody>
      </p:sp>
      <p:graphicFrame>
        <p:nvGraphicFramePr>
          <p:cNvPr id="3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590011"/>
              </p:ext>
            </p:extLst>
          </p:nvPr>
        </p:nvGraphicFramePr>
        <p:xfrm>
          <a:off x="5259586" y="1569599"/>
          <a:ext cx="6992318" cy="4138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r:id="rId5" imgW="8289875" imgH="5004402" progId="Excel.Chart.8">
                  <p:embed/>
                </p:oleObj>
              </mc:Choice>
              <mc:Fallback>
                <p:oleObj r:id="rId5" imgW="8289875" imgH="500440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586" y="1569599"/>
                        <a:ext cx="6992318" cy="41381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76993" y="5703266"/>
            <a:ext cx="4316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Mapping of IT infrastructure among ECHE holders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6241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bility-on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87" y="2709665"/>
            <a:ext cx="4579055" cy="808069"/>
          </a:xfrm>
          <a:prstGeom prst="rect">
            <a:avLst/>
          </a:prstGeom>
        </p:spPr>
      </p:pic>
      <p:pic>
        <p:nvPicPr>
          <p:cNvPr id="6" name="Picture 5" descr="Unkno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58" y="2117562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8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27x627-SftwareDev-Feature-HU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40" y="397940"/>
            <a:ext cx="6155262" cy="6155262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19460363"/>
              </p:ext>
            </p:extLst>
          </p:nvPr>
        </p:nvGraphicFramePr>
        <p:xfrm>
          <a:off x="7213606" y="541865"/>
          <a:ext cx="4995333" cy="5774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392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TM02900722[[fn=Sala de Reuniões Ião]]</Template>
  <TotalTime>5117</TotalTime>
  <Words>179</Words>
  <Application>Microsoft Office PowerPoint</Application>
  <PresentationFormat>Widescreen</PresentationFormat>
  <Paragraphs>69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Avenir Light</vt:lpstr>
      <vt:lpstr>Calibri</vt:lpstr>
      <vt:lpstr>Calibri Light</vt:lpstr>
      <vt:lpstr>Century Gothic</vt:lpstr>
      <vt:lpstr>Wingdings</vt:lpstr>
      <vt:lpstr>Wingdings 2</vt:lpstr>
      <vt:lpstr>HDOfficeLightV0</vt:lpstr>
      <vt:lpstr>1_HDOfficeLightV0</vt:lpstr>
      <vt:lpstr>Tema do Office</vt:lpstr>
      <vt:lpstr>Microsoft Excel Chart</vt:lpstr>
      <vt:lpstr>Presenting  Erasmus without Paper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EWP network release date</vt:lpstr>
      <vt:lpstr>Time for HEIs to prepare and join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Universidade do Porto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Minding the digital divide and ensuring a level playing field among 5000 higher education institutions</dc:title>
  <dc:creator>Jorge Santos</dc:creator>
  <cp:lastModifiedBy>ESN Director</cp:lastModifiedBy>
  <cp:revision>101</cp:revision>
  <dcterms:created xsi:type="dcterms:W3CDTF">2017-09-20T22:24:50Z</dcterms:created>
  <dcterms:modified xsi:type="dcterms:W3CDTF">2017-09-28T12:16:30Z</dcterms:modified>
</cp:coreProperties>
</file>